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61" r:id="rId2"/>
    <p:sldId id="256" r:id="rId3"/>
    <p:sldId id="258" r:id="rId4"/>
    <p:sldId id="257"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3282BBC-8B2D-479C-8542-48696F71B9AC}" v="4" dt="2025-01-16T20:55:26.99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162" d="100"/>
          <a:sy n="162" d="100"/>
        </p:scale>
        <p:origin x="100" y="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microsoft.com/office/2016/11/relationships/changesInfo" Target="changesInfos/changesInfo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rian Mozelak" userId="8c81b5bb-f069-4c1a-9abe-b97b38a4777d" providerId="ADAL" clId="{83282BBC-8B2D-479C-8542-48696F71B9AC}"/>
    <pc:docChg chg="undo custSel modSld">
      <pc:chgData name="Brian Mozelak" userId="8c81b5bb-f069-4c1a-9abe-b97b38a4777d" providerId="ADAL" clId="{83282BBC-8B2D-479C-8542-48696F71B9AC}" dt="2025-01-16T20:55:42.218" v="156" actId="207"/>
      <pc:docMkLst>
        <pc:docMk/>
      </pc:docMkLst>
      <pc:sldChg chg="modSp mod">
        <pc:chgData name="Brian Mozelak" userId="8c81b5bb-f069-4c1a-9abe-b97b38a4777d" providerId="ADAL" clId="{83282BBC-8B2D-479C-8542-48696F71B9AC}" dt="2025-01-16T20:44:43.590" v="56" actId="20577"/>
        <pc:sldMkLst>
          <pc:docMk/>
          <pc:sldMk cId="1018107980" sldId="256"/>
        </pc:sldMkLst>
        <pc:spChg chg="mod">
          <ac:chgData name="Brian Mozelak" userId="8c81b5bb-f069-4c1a-9abe-b97b38a4777d" providerId="ADAL" clId="{83282BBC-8B2D-479C-8542-48696F71B9AC}" dt="2025-01-16T20:44:43.590" v="56" actId="20577"/>
          <ac:spMkLst>
            <pc:docMk/>
            <pc:sldMk cId="1018107980" sldId="256"/>
            <ac:spMk id="3" creationId="{9612F841-CDF9-4CDC-9DA0-5DA5B6011A72}"/>
          </ac:spMkLst>
        </pc:spChg>
      </pc:sldChg>
      <pc:sldChg chg="modSp mod">
        <pc:chgData name="Brian Mozelak" userId="8c81b5bb-f069-4c1a-9abe-b97b38a4777d" providerId="ADAL" clId="{83282BBC-8B2D-479C-8542-48696F71B9AC}" dt="2025-01-16T20:49:28.962" v="152" actId="114"/>
        <pc:sldMkLst>
          <pc:docMk/>
          <pc:sldMk cId="1357314069" sldId="257"/>
        </pc:sldMkLst>
        <pc:spChg chg="mod">
          <ac:chgData name="Brian Mozelak" userId="8c81b5bb-f069-4c1a-9abe-b97b38a4777d" providerId="ADAL" clId="{83282BBC-8B2D-479C-8542-48696F71B9AC}" dt="2025-01-16T20:49:28.962" v="152" actId="114"/>
          <ac:spMkLst>
            <pc:docMk/>
            <pc:sldMk cId="1357314069" sldId="257"/>
            <ac:spMk id="3" creationId="{9612F841-CDF9-4CDC-9DA0-5DA5B6011A72}"/>
          </ac:spMkLst>
        </pc:spChg>
      </pc:sldChg>
      <pc:sldChg chg="modSp mod">
        <pc:chgData name="Brian Mozelak" userId="8c81b5bb-f069-4c1a-9abe-b97b38a4777d" providerId="ADAL" clId="{83282BBC-8B2D-479C-8542-48696F71B9AC}" dt="2025-01-16T20:45:24.935" v="82" actId="27636"/>
        <pc:sldMkLst>
          <pc:docMk/>
          <pc:sldMk cId="1361515246" sldId="258"/>
        </pc:sldMkLst>
        <pc:spChg chg="mod">
          <ac:chgData name="Brian Mozelak" userId="8c81b5bb-f069-4c1a-9abe-b97b38a4777d" providerId="ADAL" clId="{83282BBC-8B2D-479C-8542-48696F71B9AC}" dt="2025-01-16T20:45:24.935" v="82" actId="27636"/>
          <ac:spMkLst>
            <pc:docMk/>
            <pc:sldMk cId="1361515246" sldId="258"/>
            <ac:spMk id="3" creationId="{9612F841-CDF9-4CDC-9DA0-5DA5B6011A72}"/>
          </ac:spMkLst>
        </pc:spChg>
      </pc:sldChg>
      <pc:sldChg chg="modSp mod">
        <pc:chgData name="Brian Mozelak" userId="8c81b5bb-f069-4c1a-9abe-b97b38a4777d" providerId="ADAL" clId="{83282BBC-8B2D-479C-8542-48696F71B9AC}" dt="2025-01-16T20:55:42.218" v="156" actId="207"/>
        <pc:sldMkLst>
          <pc:docMk/>
          <pc:sldMk cId="1072551511" sldId="260"/>
        </pc:sldMkLst>
        <pc:spChg chg="mod">
          <ac:chgData name="Brian Mozelak" userId="8c81b5bb-f069-4c1a-9abe-b97b38a4777d" providerId="ADAL" clId="{83282BBC-8B2D-479C-8542-48696F71B9AC}" dt="2025-01-16T20:55:42.218" v="156" actId="207"/>
          <ac:spMkLst>
            <pc:docMk/>
            <pc:sldMk cId="1072551511" sldId="260"/>
            <ac:spMk id="3" creationId="{9612F841-CDF9-4CDC-9DA0-5DA5B6011A72}"/>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Date Placeholder 2"/>
          <p:cNvSpPr>
            <a:spLocks noGrp="1"/>
          </p:cNvSpPr>
          <p:nvPr>
            <p:ph type="dt" sz="half" idx="10"/>
          </p:nvPr>
        </p:nvSpPr>
        <p:spPr/>
        <p:txBody>
          <a:bodyPr/>
          <a:lstStyle/>
          <a:p>
            <a:fld id="{B61BEF0D-F0BB-DE4B-95CE-6DB70DBA9567}" type="datetimeFigureOut">
              <a:rPr lang="en-US" dirty="0"/>
              <a:pPr/>
              <a:t>1/16/2025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1/16/2025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1/16/2025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1/16/2025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1/16/2025</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50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50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50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4pPr>
      <a:lvl5pPr marL="21145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cine-med.com/certificate.php?redirect=nerrs012325"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77B158-172B-4C44-B4D8-E63135520974}"/>
              </a:ext>
            </a:extLst>
          </p:cNvPr>
          <p:cNvSpPr>
            <a:spLocks noGrp="1"/>
          </p:cNvSpPr>
          <p:nvPr>
            <p:ph type="title"/>
          </p:nvPr>
        </p:nvSpPr>
        <p:spPr>
          <a:xfrm>
            <a:off x="202569" y="3221372"/>
            <a:ext cx="11568748" cy="1089129"/>
          </a:xfrm>
        </p:spPr>
        <p:txBody>
          <a:bodyPr>
            <a:normAutofit fontScale="90000"/>
          </a:bodyPr>
          <a:lstStyle/>
          <a:p>
            <a:pPr algn="ctr"/>
            <a:r>
              <a:rPr lang="en-US" b="1" dirty="0">
                <a:effectLst/>
                <a:latin typeface="Times New Roman" panose="02020603050405020304" pitchFamily="18" charset="0"/>
                <a:ea typeface="Times New Roman" panose="02020603050405020304" pitchFamily="18" charset="0"/>
                <a:cs typeface="Times New Roman" panose="02020603050405020304" pitchFamily="18" charset="0"/>
              </a:rPr>
              <a:t>Updates in Musculoskeletal Imaging</a:t>
            </a:r>
            <a:br>
              <a:rPr lang="en-US" sz="4000" b="1" i="1" dirty="0">
                <a:effectLst/>
                <a:latin typeface="Times New Roman" panose="02020603050405020304" pitchFamily="18" charset="0"/>
                <a:ea typeface="Times New Roman" panose="02020603050405020304" pitchFamily="18" charset="0"/>
                <a:cs typeface="Times New Roman" panose="02020603050405020304" pitchFamily="18" charset="0"/>
              </a:rPr>
            </a:br>
            <a:br>
              <a:rPr lang="en-US" sz="4000" b="1" dirty="0">
                <a:effectLst/>
                <a:latin typeface="Times New Roman" panose="02020603050405020304" pitchFamily="18" charset="0"/>
                <a:ea typeface="Times New Roman" panose="02020603050405020304" pitchFamily="18" charset="0"/>
                <a:cs typeface="Times New Roman" panose="02020603050405020304" pitchFamily="18" charset="0"/>
              </a:rPr>
            </a:br>
            <a:r>
              <a:rPr lang="en-US" sz="3300" b="1" dirty="0">
                <a:latin typeface="Times New Roman" panose="02020603050405020304" pitchFamily="18" charset="0"/>
                <a:ea typeface="Times New Roman" panose="02020603050405020304" pitchFamily="18" charset="0"/>
                <a:cs typeface="Times New Roman" panose="02020603050405020304" pitchFamily="18" charset="0"/>
              </a:rPr>
              <a:t>January 23, 2025</a:t>
            </a:r>
            <a:br>
              <a:rPr lang="en-US" sz="4000" b="1" dirty="0">
                <a:effectLst/>
                <a:latin typeface="Times New Roman" panose="02020603050405020304" pitchFamily="18" charset="0"/>
                <a:ea typeface="Times New Roman" panose="02020603050405020304" pitchFamily="18" charset="0"/>
                <a:cs typeface="Times New Roman" panose="02020603050405020304" pitchFamily="18" charset="0"/>
              </a:rPr>
            </a:br>
            <a:br>
              <a:rPr lang="en-US" b="1" cap="none" dirty="0">
                <a:latin typeface="Times New Roman" panose="02020603050405020304" pitchFamily="18" charset="0"/>
                <a:cs typeface="Times New Roman" panose="02020603050405020304" pitchFamily="18" charset="0"/>
              </a:rPr>
            </a:br>
            <a:br>
              <a:rPr lang="en-US" b="1" dirty="0">
                <a:latin typeface="Times New Roman" panose="02020603050405020304" pitchFamily="18" charset="0"/>
                <a:cs typeface="Times New Roman" panose="02020603050405020304" pitchFamily="18" charset="0"/>
              </a:rPr>
            </a:br>
            <a:br>
              <a:rPr lang="en-US" sz="4000" b="1" dirty="0"/>
            </a:br>
            <a:endParaRPr lang="en-US" sz="4000" i="1" dirty="0"/>
          </a:p>
        </p:txBody>
      </p:sp>
      <p:sp>
        <p:nvSpPr>
          <p:cNvPr id="5" name="TextBox 4">
            <a:extLst>
              <a:ext uri="{FF2B5EF4-FFF2-40B4-BE49-F238E27FC236}">
                <a16:creationId xmlns:a16="http://schemas.microsoft.com/office/drawing/2014/main" id="{3E4DA9FA-DD77-4840-8510-F091943297A6}"/>
              </a:ext>
            </a:extLst>
          </p:cNvPr>
          <p:cNvSpPr txBox="1"/>
          <p:nvPr/>
        </p:nvSpPr>
        <p:spPr>
          <a:xfrm>
            <a:off x="1940789" y="439820"/>
            <a:ext cx="7826927" cy="646331"/>
          </a:xfrm>
          <a:prstGeom prst="rect">
            <a:avLst/>
          </a:prstGeom>
          <a:noFill/>
        </p:spPr>
        <p:txBody>
          <a:bodyPr wrap="square">
            <a:spAutoFit/>
          </a:bodyPr>
          <a:lstStyle/>
          <a:p>
            <a:pPr algn="ctr"/>
            <a:r>
              <a:rPr lang="en-US" sz="3600" b="1" dirty="0">
                <a:latin typeface="Times New Roman" panose="02020603050405020304" pitchFamily="18" charset="0"/>
                <a:cs typeface="Times New Roman" panose="02020603050405020304" pitchFamily="18" charset="0"/>
              </a:rPr>
              <a:t>ACCREDITATION </a:t>
            </a:r>
            <a:r>
              <a:rPr lang="en-US" sz="3600" b="1" cap="none" dirty="0">
                <a:latin typeface="Times New Roman" panose="02020603050405020304" pitchFamily="18" charset="0"/>
                <a:cs typeface="Times New Roman" panose="02020603050405020304" pitchFamily="18" charset="0"/>
              </a:rPr>
              <a:t>OVERVIEW</a:t>
            </a:r>
            <a:r>
              <a:rPr lang="en-US" sz="3600" b="1" dirty="0">
                <a:latin typeface="Times New Roman" panose="02020603050405020304" pitchFamily="18" charset="0"/>
                <a:cs typeface="Times New Roman" panose="02020603050405020304" pitchFamily="18" charset="0"/>
              </a:rPr>
              <a:t> </a:t>
            </a:r>
            <a:endParaRPr lang="en-US" sz="3600" dirty="0"/>
          </a:p>
        </p:txBody>
      </p:sp>
    </p:spTree>
    <p:extLst>
      <p:ext uri="{BB962C8B-B14F-4D97-AF65-F5344CB8AC3E}">
        <p14:creationId xmlns:p14="http://schemas.microsoft.com/office/powerpoint/2010/main" val="1854909196"/>
      </p:ext>
    </p:extLst>
  </p:cSld>
  <p:clrMapOvr>
    <a:masterClrMapping/>
  </p:clrMapOvr>
  <mc:AlternateContent xmlns:mc="http://schemas.openxmlformats.org/markup-compatibility/2006" xmlns:p14="http://schemas.microsoft.com/office/powerpoint/2010/main">
    <mc:Choice Requires="p14">
      <p:transition spd="med" p14:dur="700" advTm="10000">
        <p:fade/>
      </p:transition>
    </mc:Choice>
    <mc:Fallback xmlns="">
      <p:transition spd="med" advTm="10000">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83EC15-972E-47A3-AEE6-ED4E543160F1}"/>
              </a:ext>
            </a:extLst>
          </p:cNvPr>
          <p:cNvSpPr>
            <a:spLocks noGrp="1"/>
          </p:cNvSpPr>
          <p:nvPr>
            <p:ph type="ctrTitle"/>
          </p:nvPr>
        </p:nvSpPr>
        <p:spPr>
          <a:xfrm>
            <a:off x="684212" y="216673"/>
            <a:ext cx="8001000" cy="904461"/>
          </a:xfrm>
          <a:noFill/>
        </p:spPr>
        <p:txBody>
          <a:bodyPr>
            <a:normAutofit fontScale="90000"/>
          </a:bodyPr>
          <a:lstStyle/>
          <a:p>
            <a:r>
              <a:rPr lang="en-US" dirty="0"/>
              <a:t>accreditation overview</a:t>
            </a:r>
          </a:p>
        </p:txBody>
      </p:sp>
      <p:sp>
        <p:nvSpPr>
          <p:cNvPr id="3" name="Subtitle 2">
            <a:extLst>
              <a:ext uri="{FF2B5EF4-FFF2-40B4-BE49-F238E27FC236}">
                <a16:creationId xmlns:a16="http://schemas.microsoft.com/office/drawing/2014/main" id="{9612F841-CDF9-4CDC-9DA0-5DA5B6011A72}"/>
              </a:ext>
            </a:extLst>
          </p:cNvPr>
          <p:cNvSpPr>
            <a:spLocks noGrp="1"/>
          </p:cNvSpPr>
          <p:nvPr>
            <p:ph type="subTitle" idx="1"/>
          </p:nvPr>
        </p:nvSpPr>
        <p:spPr>
          <a:xfrm>
            <a:off x="684212" y="1121134"/>
            <a:ext cx="10948546" cy="5311471"/>
          </a:xfrm>
          <a:solidFill>
            <a:schemeClr val="accent5">
              <a:lumMod val="60000"/>
              <a:lumOff val="40000"/>
            </a:schemeClr>
          </a:solidFill>
        </p:spPr>
        <p:txBody>
          <a:bodyPr>
            <a:normAutofit/>
          </a:bodyPr>
          <a:lstStyle/>
          <a:p>
            <a:pPr>
              <a:lnSpc>
                <a:spcPct val="110000"/>
              </a:lnSpc>
              <a:spcBef>
                <a:spcPts val="0"/>
              </a:spcBef>
              <a:spcAft>
                <a:spcPts val="0"/>
              </a:spcAft>
            </a:pPr>
            <a:r>
              <a:rPr lang="en-US" sz="2200" b="1" dirty="0">
                <a:solidFill>
                  <a:schemeClr val="accent2">
                    <a:lumMod val="50000"/>
                  </a:schemeClr>
                </a:solidFill>
                <a:latin typeface="Times New Roman" panose="02020603050405020304" pitchFamily="18" charset="0"/>
                <a:cs typeface="Times New Roman" panose="02020603050405020304" pitchFamily="18" charset="0"/>
              </a:rPr>
              <a:t>TARGET AUDIENCE</a:t>
            </a:r>
          </a:p>
          <a:p>
            <a:pPr>
              <a:spcBef>
                <a:spcPts val="0"/>
              </a:spcBef>
              <a:spcAft>
                <a:spcPts val="0"/>
              </a:spcAft>
            </a:pPr>
            <a:r>
              <a:rPr lang="en-US" sz="2200" dirty="0">
                <a:solidFill>
                  <a:schemeClr val="tx1"/>
                </a:solidFill>
                <a:effectLst/>
                <a:latin typeface="Times New Roman" panose="02020603050405020304" pitchFamily="18" charset="0"/>
                <a:cs typeface="Times New Roman" panose="02020603050405020304" pitchFamily="18" charset="0"/>
              </a:rPr>
              <a:t>This activity is designed for radiology residents, fellows, and faculty at private and academic institutions. </a:t>
            </a:r>
          </a:p>
          <a:p>
            <a:pPr>
              <a:spcBef>
                <a:spcPts val="0"/>
              </a:spcBef>
              <a:spcAft>
                <a:spcPts val="0"/>
              </a:spcAft>
            </a:pPr>
            <a:endParaRPr lang="en-US" sz="2200" b="1" dirty="0">
              <a:solidFill>
                <a:schemeClr val="accent2">
                  <a:lumMod val="50000"/>
                </a:schemeClr>
              </a:solidFill>
              <a:latin typeface="Times New Roman" panose="02020603050405020304" pitchFamily="18" charset="0"/>
              <a:cs typeface="Times New Roman" panose="02020603050405020304" pitchFamily="18" charset="0"/>
            </a:endParaRPr>
          </a:p>
          <a:p>
            <a:pPr>
              <a:lnSpc>
                <a:spcPct val="110000"/>
              </a:lnSpc>
              <a:spcBef>
                <a:spcPts val="0"/>
              </a:spcBef>
              <a:spcAft>
                <a:spcPts val="0"/>
              </a:spcAft>
            </a:pPr>
            <a:r>
              <a:rPr lang="en-US" sz="2200" b="1" dirty="0">
                <a:solidFill>
                  <a:schemeClr val="accent2">
                    <a:lumMod val="50000"/>
                  </a:schemeClr>
                </a:solidFill>
                <a:latin typeface="Times New Roman" panose="02020603050405020304" pitchFamily="18" charset="0"/>
                <a:cs typeface="Times New Roman" panose="02020603050405020304" pitchFamily="18" charset="0"/>
              </a:rPr>
              <a:t>ACTIVITY GOAL</a:t>
            </a:r>
          </a:p>
          <a:p>
            <a:pPr>
              <a:spcBef>
                <a:spcPts val="0"/>
              </a:spcBef>
              <a:spcAft>
                <a:spcPts val="0"/>
              </a:spcAft>
            </a:pPr>
            <a:r>
              <a:rPr lang="en-US" sz="22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This activity is designed to address the following core and team competencies: </a:t>
            </a:r>
          </a:p>
          <a:p>
            <a:pPr>
              <a:spcBef>
                <a:spcPts val="0"/>
              </a:spcBef>
              <a:spcAft>
                <a:spcPts val="0"/>
              </a:spcAft>
            </a:pPr>
            <a:r>
              <a:rPr lang="en-US" sz="2200" i="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Patient Care, Medical Knowledge, Employ evidence-based practice, Interprofessional collaboration and communication.</a:t>
            </a:r>
          </a:p>
          <a:p>
            <a:pPr>
              <a:spcBef>
                <a:spcPts val="0"/>
              </a:spcBef>
              <a:spcAft>
                <a:spcPts val="0"/>
              </a:spcAft>
            </a:pPr>
            <a:endParaRPr lang="en-US" sz="2400" b="1" dirty="0">
              <a:solidFill>
                <a:schemeClr val="accent2">
                  <a:lumMod val="50000"/>
                </a:schemeClr>
              </a:solidFill>
              <a:latin typeface="Times New Roman" panose="02020603050405020304" pitchFamily="18" charset="0"/>
              <a:cs typeface="Times New Roman" panose="02020603050405020304" pitchFamily="18" charset="0"/>
            </a:endParaRPr>
          </a:p>
          <a:p>
            <a:pPr>
              <a:lnSpc>
                <a:spcPct val="120000"/>
              </a:lnSpc>
              <a:spcBef>
                <a:spcPts val="0"/>
              </a:spcBef>
              <a:spcAft>
                <a:spcPts val="0"/>
              </a:spcAft>
            </a:pPr>
            <a:r>
              <a:rPr lang="en-US" sz="2200" b="1" dirty="0">
                <a:solidFill>
                  <a:schemeClr val="accent2">
                    <a:lumMod val="50000"/>
                  </a:schemeClr>
                </a:solidFill>
                <a:latin typeface="Times New Roman" panose="02020603050405020304" pitchFamily="18" charset="0"/>
                <a:cs typeface="Times New Roman" panose="02020603050405020304" pitchFamily="18" charset="0"/>
              </a:rPr>
              <a:t>SUPPORT</a:t>
            </a:r>
          </a:p>
          <a:p>
            <a:pPr marL="0" marR="0">
              <a:lnSpc>
                <a:spcPct val="120000"/>
              </a:lnSpc>
              <a:spcBef>
                <a:spcPts val="0"/>
              </a:spcBef>
              <a:spcAft>
                <a:spcPts val="0"/>
              </a:spcAft>
            </a:pPr>
            <a:r>
              <a:rPr lang="en-US" sz="22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This activity is provided independent of industry support.</a:t>
            </a:r>
            <a:endParaRPr lang="en-US" sz="2200" dirty="0">
              <a:solidFill>
                <a:schemeClr val="tx1"/>
              </a:solidFill>
              <a:latin typeface="Times New Roman" panose="02020603050405020304" pitchFamily="18" charset="0"/>
              <a:cs typeface="Times New Roman" panose="02020603050405020304" pitchFamily="18" charset="0"/>
            </a:endParaRPr>
          </a:p>
          <a:p>
            <a:endParaRPr lang="en-US" sz="2800" dirty="0"/>
          </a:p>
          <a:p>
            <a:endParaRPr lang="en-US" sz="2400" dirty="0"/>
          </a:p>
        </p:txBody>
      </p:sp>
    </p:spTree>
    <p:extLst>
      <p:ext uri="{BB962C8B-B14F-4D97-AF65-F5344CB8AC3E}">
        <p14:creationId xmlns:p14="http://schemas.microsoft.com/office/powerpoint/2010/main" val="1018107980"/>
      </p:ext>
    </p:extLst>
  </p:cSld>
  <p:clrMapOvr>
    <a:masterClrMapping/>
  </p:clrMapOvr>
  <mc:AlternateContent xmlns:mc="http://schemas.openxmlformats.org/markup-compatibility/2006" xmlns:p14="http://schemas.microsoft.com/office/powerpoint/2010/main">
    <mc:Choice Requires="p14">
      <p:transition spd="med" p14:dur="700" advTm="10000">
        <p:fade/>
      </p:transition>
    </mc:Choice>
    <mc:Fallback xmlns="">
      <p:transition spd="med" advTm="10000">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83EC15-972E-47A3-AEE6-ED4E543160F1}"/>
              </a:ext>
            </a:extLst>
          </p:cNvPr>
          <p:cNvSpPr>
            <a:spLocks noGrp="1"/>
          </p:cNvSpPr>
          <p:nvPr>
            <p:ph type="ctrTitle"/>
          </p:nvPr>
        </p:nvSpPr>
        <p:spPr>
          <a:xfrm>
            <a:off x="684212" y="168965"/>
            <a:ext cx="8001000" cy="904461"/>
          </a:xfrm>
        </p:spPr>
        <p:txBody>
          <a:bodyPr>
            <a:normAutofit fontScale="90000"/>
          </a:bodyPr>
          <a:lstStyle/>
          <a:p>
            <a:r>
              <a:rPr lang="en-US" dirty="0"/>
              <a:t>accreditation overview</a:t>
            </a:r>
          </a:p>
        </p:txBody>
      </p:sp>
      <p:sp>
        <p:nvSpPr>
          <p:cNvPr id="3" name="Subtitle 2">
            <a:extLst>
              <a:ext uri="{FF2B5EF4-FFF2-40B4-BE49-F238E27FC236}">
                <a16:creationId xmlns:a16="http://schemas.microsoft.com/office/drawing/2014/main" id="{9612F841-CDF9-4CDC-9DA0-5DA5B6011A72}"/>
              </a:ext>
            </a:extLst>
          </p:cNvPr>
          <p:cNvSpPr>
            <a:spLocks noGrp="1"/>
          </p:cNvSpPr>
          <p:nvPr>
            <p:ph type="subTitle" idx="1"/>
          </p:nvPr>
        </p:nvSpPr>
        <p:spPr>
          <a:xfrm>
            <a:off x="621727" y="1150033"/>
            <a:ext cx="10948546" cy="4584018"/>
          </a:xfrm>
          <a:solidFill>
            <a:schemeClr val="accent5">
              <a:lumMod val="60000"/>
              <a:lumOff val="40000"/>
            </a:schemeClr>
          </a:solidFill>
        </p:spPr>
        <p:txBody>
          <a:bodyPr>
            <a:normAutofit fontScale="85000" lnSpcReduction="10000"/>
          </a:bodyPr>
          <a:lstStyle/>
          <a:p>
            <a:r>
              <a:rPr lang="en-US" sz="2400" b="1" dirty="0">
                <a:solidFill>
                  <a:schemeClr val="accent2">
                    <a:lumMod val="50000"/>
                  </a:schemeClr>
                </a:solidFill>
                <a:latin typeface="Times New Roman" panose="02020603050405020304" pitchFamily="18" charset="0"/>
                <a:cs typeface="Times New Roman" panose="02020603050405020304" pitchFamily="18" charset="0"/>
              </a:rPr>
              <a:t>LEARNING OBJECTIVES</a:t>
            </a:r>
          </a:p>
          <a:p>
            <a:pPr marL="0" marR="0">
              <a:spcBef>
                <a:spcPts val="0"/>
              </a:spcBef>
              <a:spcAft>
                <a:spcPts val="0"/>
              </a:spcAft>
            </a:pP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At the completion of this activity, learners should be able to:</a:t>
            </a:r>
          </a:p>
          <a:p>
            <a:pPr marL="342900" indent="-342900">
              <a:spcBef>
                <a:spcPts val="0"/>
              </a:spcBef>
              <a:spcAft>
                <a:spcPts val="0"/>
              </a:spcAft>
              <a:buFont typeface="Arial" panose="020B0604020202020204" pitchFamily="34" charset="0"/>
              <a:buChar char="•"/>
            </a:pP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Discuss recent technological and methodological advancements in musculoskeletal imaging.  </a:t>
            </a:r>
          </a:p>
          <a:p>
            <a:pPr marL="342900" indent="-342900">
              <a:spcBef>
                <a:spcPts val="0"/>
              </a:spcBef>
              <a:spcAft>
                <a:spcPts val="0"/>
              </a:spcAft>
              <a:buFont typeface="Arial" panose="020B0604020202020204" pitchFamily="34" charset="0"/>
              <a:buChar char="•"/>
            </a:pP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Identify and apply updated imaging protocols and best practices for assessing musculoskeletal pathologies, including soft tissue injuries and bone fractures. </a:t>
            </a:r>
          </a:p>
          <a:p>
            <a:pPr marL="342900" indent="-342900">
              <a:spcBef>
                <a:spcPts val="0"/>
              </a:spcBef>
              <a:spcAft>
                <a:spcPts val="0"/>
              </a:spcAft>
              <a:buFont typeface="Arial" panose="020B0604020202020204" pitchFamily="34" charset="0"/>
              <a:buChar char="•"/>
            </a:pP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Identify common pitfalls and challenges in interpreting musculoskeletal imaging and discuss strategies for overcoming them. </a:t>
            </a:r>
          </a:p>
          <a:p>
            <a:pPr marL="342900" indent="-342900">
              <a:spcBef>
                <a:spcPts val="0"/>
              </a:spcBef>
              <a:spcAft>
                <a:spcPts val="0"/>
              </a:spcAft>
              <a:buFont typeface="Arial" panose="020B0604020202020204" pitchFamily="34" charset="0"/>
              <a:buChar char="•"/>
            </a:pP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Integrate new imaging updates and technologies into clinical decision-making to improve patient outcomes in musculoskeletal care.</a:t>
            </a:r>
          </a:p>
          <a:p>
            <a:pPr marL="342900" indent="-342900">
              <a:spcBef>
                <a:spcPts val="0"/>
              </a:spcBef>
              <a:spcAft>
                <a:spcPts val="0"/>
              </a:spcAft>
              <a:buFont typeface="Arial" panose="020B0604020202020204" pitchFamily="34" charset="0"/>
              <a:buChar char="•"/>
            </a:pPr>
            <a:endParaRPr lang="en-US" sz="2400" b="1" dirty="0">
              <a:solidFill>
                <a:schemeClr val="accent2">
                  <a:lumMod val="50000"/>
                </a:schemeClr>
              </a:solidFill>
              <a:latin typeface="Times New Roman" panose="02020603050405020304" pitchFamily="18" charset="0"/>
              <a:cs typeface="Times New Roman" panose="02020603050405020304" pitchFamily="18" charset="0"/>
            </a:endParaRPr>
          </a:p>
          <a:p>
            <a:r>
              <a:rPr lang="en-US" sz="2400" b="1" dirty="0">
                <a:solidFill>
                  <a:schemeClr val="accent2">
                    <a:lumMod val="50000"/>
                  </a:schemeClr>
                </a:solidFill>
                <a:latin typeface="Times New Roman" panose="02020603050405020304" pitchFamily="18" charset="0"/>
                <a:cs typeface="Times New Roman" panose="02020603050405020304" pitchFamily="18" charset="0"/>
              </a:rPr>
              <a:t>NON-ENDORSEMENT</a:t>
            </a:r>
          </a:p>
          <a:p>
            <a:r>
              <a:rPr lang="en-US" sz="2400" dirty="0">
                <a:solidFill>
                  <a:schemeClr val="tx1"/>
                </a:solidFill>
                <a:latin typeface="Times New Roman" panose="02020603050405020304" pitchFamily="18" charset="0"/>
                <a:cs typeface="Times New Roman" panose="02020603050405020304" pitchFamily="18" charset="0"/>
              </a:rPr>
              <a:t>The provider verifies that sound education principles have been demonstrated in the development of this educational offering as evidenced by the review of its objectives, teaching plan, faculty, and activity evaluation process.  The provider does not endorse or support the actual opinions or material content as presented by the speaker(s) and/or sponsoring organization.</a:t>
            </a:r>
          </a:p>
          <a:p>
            <a:endParaRPr lang="en-US" sz="2800" dirty="0"/>
          </a:p>
          <a:p>
            <a:endParaRPr lang="en-US" sz="2400" dirty="0"/>
          </a:p>
        </p:txBody>
      </p:sp>
    </p:spTree>
    <p:extLst>
      <p:ext uri="{BB962C8B-B14F-4D97-AF65-F5344CB8AC3E}">
        <p14:creationId xmlns:p14="http://schemas.microsoft.com/office/powerpoint/2010/main" val="1361515246"/>
      </p:ext>
    </p:extLst>
  </p:cSld>
  <p:clrMapOvr>
    <a:masterClrMapping/>
  </p:clrMapOvr>
  <mc:AlternateContent xmlns:mc="http://schemas.openxmlformats.org/markup-compatibility/2006" xmlns:p14="http://schemas.microsoft.com/office/powerpoint/2010/main">
    <mc:Choice Requires="p14">
      <p:transition spd="med" p14:dur="700" advTm="10000">
        <p:fade/>
      </p:transition>
    </mc:Choice>
    <mc:Fallback xmlns="">
      <p:transition spd="med" advTm="10000">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83EC15-972E-47A3-AEE6-ED4E543160F1}"/>
              </a:ext>
            </a:extLst>
          </p:cNvPr>
          <p:cNvSpPr>
            <a:spLocks noGrp="1"/>
          </p:cNvSpPr>
          <p:nvPr>
            <p:ph type="ctrTitle"/>
          </p:nvPr>
        </p:nvSpPr>
        <p:spPr>
          <a:xfrm>
            <a:off x="684212" y="168965"/>
            <a:ext cx="8001000" cy="904461"/>
          </a:xfrm>
        </p:spPr>
        <p:txBody>
          <a:bodyPr>
            <a:normAutofit fontScale="90000"/>
          </a:bodyPr>
          <a:lstStyle/>
          <a:p>
            <a:r>
              <a:rPr lang="en-US" dirty="0"/>
              <a:t>accreditation overview</a:t>
            </a:r>
          </a:p>
        </p:txBody>
      </p:sp>
      <p:sp>
        <p:nvSpPr>
          <p:cNvPr id="3" name="Subtitle 2">
            <a:extLst>
              <a:ext uri="{FF2B5EF4-FFF2-40B4-BE49-F238E27FC236}">
                <a16:creationId xmlns:a16="http://schemas.microsoft.com/office/drawing/2014/main" id="{9612F841-CDF9-4CDC-9DA0-5DA5B6011A72}"/>
              </a:ext>
            </a:extLst>
          </p:cNvPr>
          <p:cNvSpPr>
            <a:spLocks noGrp="1"/>
          </p:cNvSpPr>
          <p:nvPr>
            <p:ph type="subTitle" idx="1"/>
          </p:nvPr>
        </p:nvSpPr>
        <p:spPr>
          <a:xfrm>
            <a:off x="452435" y="1073426"/>
            <a:ext cx="11117267" cy="5784573"/>
          </a:xfrm>
          <a:solidFill>
            <a:schemeClr val="accent5">
              <a:lumMod val="60000"/>
              <a:lumOff val="40000"/>
            </a:schemeClr>
          </a:solidFill>
        </p:spPr>
        <p:txBody>
          <a:bodyPr>
            <a:noAutofit/>
          </a:bodyPr>
          <a:lstStyle/>
          <a:p>
            <a:pPr>
              <a:spcBef>
                <a:spcPts val="0"/>
              </a:spcBef>
              <a:spcAft>
                <a:spcPts val="0"/>
              </a:spcAft>
            </a:pPr>
            <a:r>
              <a:rPr lang="en-US" sz="2200" b="1" dirty="0">
                <a:solidFill>
                  <a:schemeClr val="accent2">
                    <a:lumMod val="50000"/>
                  </a:schemeClr>
                </a:solidFill>
                <a:latin typeface="Times New Roman" panose="02020603050405020304" pitchFamily="18" charset="0"/>
                <a:cs typeface="Times New Roman" panose="02020603050405020304" pitchFamily="18" charset="0"/>
              </a:rPr>
              <a:t>DISCLOSURES</a:t>
            </a:r>
          </a:p>
          <a:p>
            <a:pPr>
              <a:spcBef>
                <a:spcPts val="0"/>
              </a:spcBef>
              <a:spcAft>
                <a:spcPts val="0"/>
              </a:spcAft>
            </a:pPr>
            <a:r>
              <a:rPr lang="en-US" sz="2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The provider adheres to accreditation requirements regarding industry support of continuing medical education. Disclosure of the planning committee and faculty's commercial relationships will be made known at the activity. Speakers are required to openly disclose any limitations of data and/or any discussion of any off-label, experimental, or investigational uses of drugs or devices in their presentations. - </a:t>
            </a:r>
            <a:r>
              <a:rPr lang="en-US" sz="2000" i="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All provider employees in control of content have indicated that they have no relevant financial relationships to disclose. </a:t>
            </a:r>
            <a:r>
              <a:rPr lang="en-US" sz="2000" dirty="0">
                <a:solidFill>
                  <a:schemeClr val="tx1"/>
                </a:solidFill>
                <a:effectLst/>
                <a:latin typeface="Times New Roman" panose="02020603050405020304" pitchFamily="18" charset="0"/>
                <a:ea typeface="Times New Roman" panose="02020603050405020304" pitchFamily="18" charset="0"/>
              </a:rPr>
              <a:t>All relevant financial relationships have been mitigated. The following speakers have no relevant financial relationships to disclose: </a:t>
            </a:r>
            <a:r>
              <a:rPr lang="en-US" sz="2000" i="1" dirty="0" err="1">
                <a:solidFill>
                  <a:schemeClr val="tx1"/>
                </a:solidFill>
                <a:effectLst/>
                <a:latin typeface="Times New Roman" panose="02020603050405020304" pitchFamily="18" charset="0"/>
                <a:ea typeface="Times New Roman" panose="02020603050405020304" pitchFamily="18" charset="0"/>
              </a:rPr>
              <a:t>Hyojeong</a:t>
            </a:r>
            <a:r>
              <a:rPr lang="en-US" sz="2000" i="1" dirty="0">
                <a:solidFill>
                  <a:schemeClr val="tx1"/>
                </a:solidFill>
                <a:effectLst/>
                <a:latin typeface="Times New Roman" panose="02020603050405020304" pitchFamily="18" charset="0"/>
                <a:ea typeface="Times New Roman" panose="02020603050405020304" pitchFamily="18" charset="0"/>
              </a:rPr>
              <a:t> Lee, MD; Jack Porrino, MD; Annie Wang, MD; Tony Wong, MD</a:t>
            </a:r>
          </a:p>
          <a:p>
            <a:pPr>
              <a:spcBef>
                <a:spcPts val="0"/>
              </a:spcBef>
              <a:spcAft>
                <a:spcPts val="0"/>
              </a:spcAft>
            </a:pPr>
            <a:endParaRPr kumimoji="0" lang="en-US" altLang="en-US" sz="2000" i="1" u="none" strike="noStrike" cap="none" normalizeH="0" baseline="0" dirty="0">
              <a:ln>
                <a:noFill/>
              </a:ln>
              <a:solidFill>
                <a:schemeClr val="tx1"/>
              </a:solidFill>
              <a:latin typeface="Times New Roman" panose="02020603050405020304" pitchFamily="18" charset="0"/>
              <a:ea typeface="Times New Roman" panose="02020603050405020304" pitchFamily="18" charset="0"/>
              <a:cs typeface="Times New Roman" panose="02020603050405020304" pitchFamily="18" charset="0"/>
            </a:endParaRPr>
          </a:p>
          <a:p>
            <a:pPr>
              <a:spcBef>
                <a:spcPts val="0"/>
              </a:spcBef>
              <a:spcAft>
                <a:spcPts val="0"/>
              </a:spcAft>
            </a:pPr>
            <a:r>
              <a:rPr kumimoji="0" lang="en-US" altLang="en-US" sz="2000" b="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Andrew </a:t>
            </a:r>
            <a:r>
              <a:rPr kumimoji="0" lang="en-US" altLang="en-US" sz="2000" b="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Haims</a:t>
            </a:r>
            <a:r>
              <a:rPr kumimoji="0" lang="en-US" altLang="en-US" sz="2000" b="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MD </a:t>
            </a:r>
            <a:r>
              <a:rPr kumimoji="0" lang="en-US" altLang="en-US" sz="200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00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Invicro</a:t>
            </a:r>
            <a:r>
              <a:rPr kumimoji="0" lang="en-US" altLang="en-US" sz="200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Consultant</a:t>
            </a:r>
            <a:endParaRPr lang="en-US" altLang="en-US" sz="2000" i="1"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endParaRPr>
          </a:p>
          <a:p>
            <a:pPr>
              <a:spcBef>
                <a:spcPts val="0"/>
              </a:spcBef>
              <a:spcAft>
                <a:spcPts val="0"/>
              </a:spcAft>
            </a:pPr>
            <a:endParaRPr lang="en-US" altLang="en-US" sz="2000" dirty="0">
              <a:latin typeface="Times New Roman" panose="02020603050405020304" pitchFamily="18" charset="0"/>
              <a:cs typeface="Times New Roman" panose="02020603050405020304" pitchFamily="18" charset="0"/>
            </a:endParaRPr>
          </a:p>
          <a:p>
            <a:pPr>
              <a:spcBef>
                <a:spcPts val="0"/>
              </a:spcBef>
              <a:spcAft>
                <a:spcPts val="0"/>
              </a:spcAft>
            </a:pPr>
            <a:endParaRPr lang="en-US" sz="2000" dirty="0">
              <a:solidFill>
                <a:schemeClr val="tx1"/>
              </a:solidFill>
              <a:effectLst/>
              <a:latin typeface="Times New Roman" panose="02020603050405020304" pitchFamily="18" charset="0"/>
              <a:ea typeface="Times New Roman" panose="02020603050405020304" pitchFamily="18" charset="0"/>
            </a:endParaRPr>
          </a:p>
          <a:p>
            <a:pPr>
              <a:spcBef>
                <a:spcPts val="0"/>
              </a:spcBef>
              <a:spcAft>
                <a:spcPts val="0"/>
              </a:spcAft>
            </a:pPr>
            <a:endParaRPr lang="en-US" sz="2000" i="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spcBef>
                <a:spcPts val="0"/>
              </a:spcBef>
              <a:spcAft>
                <a:spcPts val="0"/>
              </a:spcAft>
            </a:pPr>
            <a:endParaRPr lang="en-US" sz="2000" i="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57314069"/>
      </p:ext>
    </p:extLst>
  </p:cSld>
  <p:clrMapOvr>
    <a:masterClrMapping/>
  </p:clrMapOvr>
  <mc:AlternateContent xmlns:mc="http://schemas.openxmlformats.org/markup-compatibility/2006" xmlns:p14="http://schemas.microsoft.com/office/powerpoint/2010/main">
    <mc:Choice Requires="p14">
      <p:transition spd="med" p14:dur="700" advTm="10000">
        <p:fade/>
      </p:transition>
    </mc:Choice>
    <mc:Fallback xmlns="">
      <p:transition spd="med" advTm="10000">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83EC15-972E-47A3-AEE6-ED4E543160F1}"/>
              </a:ext>
            </a:extLst>
          </p:cNvPr>
          <p:cNvSpPr>
            <a:spLocks noGrp="1"/>
          </p:cNvSpPr>
          <p:nvPr>
            <p:ph type="ctrTitle"/>
          </p:nvPr>
        </p:nvSpPr>
        <p:spPr>
          <a:xfrm>
            <a:off x="684212" y="0"/>
            <a:ext cx="8001000" cy="904461"/>
          </a:xfrm>
        </p:spPr>
        <p:txBody>
          <a:bodyPr>
            <a:normAutofit fontScale="90000"/>
          </a:bodyPr>
          <a:lstStyle/>
          <a:p>
            <a:r>
              <a:rPr lang="en-US" dirty="0"/>
              <a:t>accreditation overview</a:t>
            </a:r>
          </a:p>
        </p:txBody>
      </p:sp>
      <p:sp>
        <p:nvSpPr>
          <p:cNvPr id="3" name="Subtitle 2">
            <a:extLst>
              <a:ext uri="{FF2B5EF4-FFF2-40B4-BE49-F238E27FC236}">
                <a16:creationId xmlns:a16="http://schemas.microsoft.com/office/drawing/2014/main" id="{9612F841-CDF9-4CDC-9DA0-5DA5B6011A72}"/>
              </a:ext>
            </a:extLst>
          </p:cNvPr>
          <p:cNvSpPr>
            <a:spLocks noGrp="1"/>
          </p:cNvSpPr>
          <p:nvPr>
            <p:ph type="subTitle" idx="1"/>
          </p:nvPr>
        </p:nvSpPr>
        <p:spPr>
          <a:xfrm>
            <a:off x="684212" y="981147"/>
            <a:ext cx="10981189" cy="5479360"/>
          </a:xfrm>
          <a:solidFill>
            <a:schemeClr val="accent5">
              <a:lumMod val="60000"/>
              <a:lumOff val="40000"/>
            </a:schemeClr>
          </a:solidFill>
        </p:spPr>
        <p:txBody>
          <a:bodyPr>
            <a:normAutofit fontScale="25000" lnSpcReduction="20000"/>
          </a:bodyPr>
          <a:lstStyle/>
          <a:p>
            <a:r>
              <a:rPr lang="en-US" sz="8800" b="1" dirty="0">
                <a:solidFill>
                  <a:schemeClr val="accent2">
                    <a:lumMod val="50000"/>
                  </a:schemeClr>
                </a:solidFill>
              </a:rPr>
              <a:t>ACCREDITATION</a:t>
            </a:r>
            <a:r>
              <a:rPr lang="en-US" sz="8800" b="1" dirty="0"/>
              <a:t>  </a:t>
            </a:r>
            <a:endParaRPr lang="en-US" sz="8800" dirty="0"/>
          </a:p>
          <a:p>
            <a:pPr marL="0" marR="0">
              <a:lnSpc>
                <a:spcPct val="120000"/>
              </a:lnSpc>
              <a:spcBef>
                <a:spcPts val="0"/>
              </a:spcBef>
              <a:spcAft>
                <a:spcPts val="0"/>
              </a:spcAft>
              <a:tabLst>
                <a:tab pos="0" algn="l"/>
              </a:tabLst>
            </a:pPr>
            <a:r>
              <a:rPr lang="en-US" sz="72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In support of improving patient care, this activity has been planned and implemented by </a:t>
            </a:r>
            <a:r>
              <a:rPr lang="en-US" sz="72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CineMed</a:t>
            </a:r>
            <a:r>
              <a:rPr lang="en-US" sz="72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and the New England Roentgen Ray Society . </a:t>
            </a:r>
            <a:r>
              <a:rPr lang="en-US" sz="72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CineMed</a:t>
            </a:r>
            <a:r>
              <a:rPr lang="en-US" sz="72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is jointly accredited by the Accreditation Council for Continuing Medical Education (ACCME), the Accreditation Council for Pharmacy Education (ACPE), and the American Nurses Credentialing Center (ANCC), to provide continuing education for the healthcare team.</a:t>
            </a:r>
            <a:endParaRPr lang="en-US" sz="4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lnSpc>
                <a:spcPct val="120000"/>
              </a:lnSpc>
              <a:spcBef>
                <a:spcPts val="0"/>
              </a:spcBef>
              <a:spcAft>
                <a:spcPts val="0"/>
              </a:spcAft>
            </a:pPr>
            <a:endParaRPr lang="en-US" sz="4800" b="1" dirty="0">
              <a:solidFill>
                <a:schemeClr val="tx1"/>
              </a:solidFill>
              <a:latin typeface="Times New Roman" panose="02020603050405020304" pitchFamily="18" charset="0"/>
              <a:cs typeface="Times New Roman" panose="02020603050405020304" pitchFamily="18" charset="0"/>
            </a:endParaRPr>
          </a:p>
          <a:p>
            <a:pPr marL="0" marR="0">
              <a:lnSpc>
                <a:spcPct val="120000"/>
              </a:lnSpc>
              <a:spcBef>
                <a:spcPts val="0"/>
              </a:spcBef>
              <a:spcAft>
                <a:spcPts val="0"/>
              </a:spcAft>
            </a:pPr>
            <a:r>
              <a:rPr lang="en-US" sz="7200" b="1" dirty="0">
                <a:solidFill>
                  <a:schemeClr val="tx1"/>
                </a:solidFill>
                <a:latin typeface="Times New Roman" panose="02020603050405020304" pitchFamily="18" charset="0"/>
                <a:cs typeface="Times New Roman" panose="02020603050405020304" pitchFamily="18" charset="0"/>
              </a:rPr>
              <a:t>Physicians</a:t>
            </a:r>
          </a:p>
          <a:p>
            <a:pPr>
              <a:lnSpc>
                <a:spcPct val="120000"/>
              </a:lnSpc>
              <a:spcBef>
                <a:spcPts val="0"/>
              </a:spcBef>
              <a:spcAft>
                <a:spcPts val="0"/>
              </a:spcAft>
            </a:pPr>
            <a:r>
              <a:rPr lang="en-US" sz="7200" dirty="0" err="1">
                <a:solidFill>
                  <a:schemeClr val="tx1"/>
                </a:solidFill>
                <a:latin typeface="Times New Roman" panose="02020603050405020304" pitchFamily="18" charset="0"/>
                <a:cs typeface="Times New Roman" panose="02020603050405020304" pitchFamily="18" charset="0"/>
              </a:rPr>
              <a:t>CineMed</a:t>
            </a:r>
            <a:r>
              <a:rPr lang="en-US" sz="7200" dirty="0">
                <a:solidFill>
                  <a:schemeClr val="tx1"/>
                </a:solidFill>
                <a:latin typeface="Times New Roman" panose="02020603050405020304" pitchFamily="18" charset="0"/>
                <a:cs typeface="Times New Roman" panose="02020603050405020304" pitchFamily="18" charset="0"/>
              </a:rPr>
              <a:t> designates this live activity for a maximum of 2 </a:t>
            </a:r>
            <a:r>
              <a:rPr lang="en-US" sz="7200" i="1" dirty="0">
                <a:solidFill>
                  <a:schemeClr val="tx1"/>
                </a:solidFill>
                <a:latin typeface="Times New Roman" panose="02020603050405020304" pitchFamily="18" charset="0"/>
                <a:cs typeface="Times New Roman" panose="02020603050405020304" pitchFamily="18" charset="0"/>
              </a:rPr>
              <a:t>AMA PRA Category 1 Credit(s)</a:t>
            </a:r>
            <a:r>
              <a:rPr lang="en-US" sz="7200" dirty="0">
                <a:solidFill>
                  <a:schemeClr val="tx1"/>
                </a:solidFill>
                <a:latin typeface="Times New Roman" panose="02020603050405020304" pitchFamily="18" charset="0"/>
                <a:cs typeface="Times New Roman" panose="02020603050405020304" pitchFamily="18" charset="0"/>
              </a:rPr>
              <a:t>™. Physicians should claim only the credit commensurate with the extent of their participation in the activity.</a:t>
            </a:r>
          </a:p>
          <a:p>
            <a:pPr>
              <a:lnSpc>
                <a:spcPct val="120000"/>
              </a:lnSpc>
              <a:spcBef>
                <a:spcPts val="0"/>
              </a:spcBef>
              <a:spcAft>
                <a:spcPts val="0"/>
              </a:spcAft>
            </a:pPr>
            <a:endParaRPr lang="en-US" sz="4800" dirty="0">
              <a:solidFill>
                <a:schemeClr val="tx1"/>
              </a:solidFill>
              <a:latin typeface="Times New Roman" panose="02020603050405020304" pitchFamily="18" charset="0"/>
              <a:cs typeface="Times New Roman" panose="02020603050405020304" pitchFamily="18" charset="0"/>
            </a:endParaRPr>
          </a:p>
          <a:p>
            <a:pPr>
              <a:lnSpc>
                <a:spcPct val="120000"/>
              </a:lnSpc>
              <a:spcBef>
                <a:spcPts val="0"/>
              </a:spcBef>
              <a:spcAft>
                <a:spcPts val="0"/>
              </a:spcAft>
            </a:pPr>
            <a:r>
              <a:rPr lang="en-US" sz="7200" b="1" dirty="0">
                <a:solidFill>
                  <a:schemeClr val="tx1"/>
                </a:solidFill>
                <a:latin typeface="Times New Roman" panose="02020603050405020304" pitchFamily="18" charset="0"/>
                <a:cs typeface="Times New Roman" panose="02020603050405020304" pitchFamily="18" charset="0"/>
              </a:rPr>
              <a:t>Other Healthcare Professionals</a:t>
            </a:r>
          </a:p>
          <a:p>
            <a:pPr>
              <a:lnSpc>
                <a:spcPct val="120000"/>
              </a:lnSpc>
              <a:spcBef>
                <a:spcPts val="0"/>
              </a:spcBef>
              <a:spcAft>
                <a:spcPts val="0"/>
              </a:spcAft>
            </a:pPr>
            <a:r>
              <a:rPr lang="en-US" sz="7200" dirty="0">
                <a:solidFill>
                  <a:schemeClr val="tx1"/>
                </a:solidFill>
                <a:latin typeface="Times New Roman" panose="02020603050405020304" pitchFamily="18" charset="0"/>
                <a:cs typeface="Times New Roman" panose="02020603050405020304" pitchFamily="18" charset="0"/>
              </a:rPr>
              <a:t>All other healthcare professionals will receive a Certificate of Participation. For information on the applicability and acceptance of Certificates of Participation for activities designated for </a:t>
            </a:r>
            <a:r>
              <a:rPr lang="en-US" sz="7200" i="1" dirty="0">
                <a:solidFill>
                  <a:schemeClr val="tx1"/>
                </a:solidFill>
                <a:latin typeface="Times New Roman" panose="02020603050405020304" pitchFamily="18" charset="0"/>
                <a:cs typeface="Times New Roman" panose="02020603050405020304" pitchFamily="18" charset="0"/>
              </a:rPr>
              <a:t>AMA PRA Category 1 Credits™</a:t>
            </a:r>
            <a:r>
              <a:rPr lang="en-US" sz="7200" dirty="0">
                <a:solidFill>
                  <a:schemeClr val="tx1"/>
                </a:solidFill>
                <a:latin typeface="Times New Roman" panose="02020603050405020304" pitchFamily="18" charset="0"/>
                <a:cs typeface="Times New Roman" panose="02020603050405020304" pitchFamily="18" charset="0"/>
              </a:rPr>
              <a:t>, consult your professional licensing board.</a:t>
            </a:r>
          </a:p>
          <a:p>
            <a:pPr marL="0" marR="0">
              <a:lnSpc>
                <a:spcPct val="120000"/>
              </a:lnSpc>
              <a:spcBef>
                <a:spcPts val="0"/>
              </a:spcBef>
              <a:spcAft>
                <a:spcPts val="0"/>
              </a:spcAft>
            </a:pPr>
            <a:endParaRPr lang="en-US" sz="4800" b="1" dirty="0">
              <a:solidFill>
                <a:schemeClr val="tx1"/>
              </a:solidFill>
              <a:latin typeface="Times New Roman" panose="02020603050405020304" pitchFamily="18" charset="0"/>
              <a:cs typeface="Times New Roman" panose="02020603050405020304" pitchFamily="18" charset="0"/>
            </a:endParaRPr>
          </a:p>
          <a:p>
            <a:pPr marL="0" marR="0">
              <a:lnSpc>
                <a:spcPct val="120000"/>
              </a:lnSpc>
              <a:spcBef>
                <a:spcPts val="0"/>
              </a:spcBef>
              <a:spcAft>
                <a:spcPts val="0"/>
              </a:spcAft>
            </a:pPr>
            <a:r>
              <a:rPr lang="en-US" sz="8800" b="1" dirty="0">
                <a:solidFill>
                  <a:schemeClr val="tx1"/>
                </a:solidFill>
                <a:latin typeface="Times New Roman" panose="02020603050405020304" pitchFamily="18" charset="0"/>
                <a:cs typeface="Times New Roman" panose="02020603050405020304" pitchFamily="18" charset="0"/>
              </a:rPr>
              <a:t>Certificates:  </a:t>
            </a:r>
            <a:r>
              <a:rPr lang="en-US" sz="8800" dirty="0">
                <a:solidFill>
                  <a:schemeClr val="tx1"/>
                </a:solidFill>
                <a:latin typeface="Times New Roman" panose="02020603050405020304" pitchFamily="18" charset="0"/>
                <a:cs typeface="Times New Roman" panose="02020603050405020304" pitchFamily="18" charset="0"/>
              </a:rPr>
              <a:t>To claim your credits, complete the online Credit Tracking Form using the following URL:  </a:t>
            </a:r>
            <a:r>
              <a:rPr lang="en-US" sz="8800" dirty="0">
                <a:solidFill>
                  <a:srgbClr val="0070C0"/>
                </a:solidFill>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https://cine-med.com/certificate.php?redirect=nerrs012325</a:t>
            </a:r>
            <a:endParaRPr lang="en-US" sz="2200" dirty="0">
              <a:solidFill>
                <a:srgbClr val="0070C0"/>
              </a:solidFill>
            </a:endParaRPr>
          </a:p>
          <a:p>
            <a:endParaRPr lang="en-US" sz="2400" dirty="0"/>
          </a:p>
        </p:txBody>
      </p:sp>
      <p:pic>
        <p:nvPicPr>
          <p:cNvPr id="5" name="Picture 4">
            <a:extLst>
              <a:ext uri="{FF2B5EF4-FFF2-40B4-BE49-F238E27FC236}">
                <a16:creationId xmlns:a16="http://schemas.microsoft.com/office/drawing/2014/main" id="{4A20C202-C04A-4773-A8FF-7365C4D2B671}"/>
              </a:ext>
            </a:extLst>
          </p:cNvPr>
          <p:cNvPicPr>
            <a:picLocks noChangeAspect="1"/>
          </p:cNvPicPr>
          <p:nvPr/>
        </p:nvPicPr>
        <p:blipFill>
          <a:blip r:embed="rId3"/>
          <a:stretch>
            <a:fillRect/>
          </a:stretch>
        </p:blipFill>
        <p:spPr>
          <a:xfrm>
            <a:off x="3053591" y="981147"/>
            <a:ext cx="611817" cy="388187"/>
          </a:xfrm>
          <a:prstGeom prst="rect">
            <a:avLst/>
          </a:prstGeom>
        </p:spPr>
      </p:pic>
    </p:spTree>
    <p:extLst>
      <p:ext uri="{BB962C8B-B14F-4D97-AF65-F5344CB8AC3E}">
        <p14:creationId xmlns:p14="http://schemas.microsoft.com/office/powerpoint/2010/main" val="1072551511"/>
      </p:ext>
    </p:extLst>
  </p:cSld>
  <p:clrMapOvr>
    <a:masterClrMapping/>
  </p:clrMapOvr>
  <mc:AlternateContent xmlns:mc="http://schemas.openxmlformats.org/markup-compatibility/2006" xmlns:p14="http://schemas.microsoft.com/office/powerpoint/2010/main">
    <mc:Choice Requires="p14">
      <p:transition spd="med" p14:dur="700" advTm="10000">
        <p:fade/>
      </p:transition>
    </mc:Choice>
    <mc:Fallback xmlns="">
      <p:transition spd="med" advTm="10000">
        <p:fade/>
      </p:transition>
    </mc:Fallback>
  </mc:AlternateContent>
</p:sld>
</file>

<file path=ppt/theme/theme1.xml><?xml version="1.0" encoding="utf-8"?>
<a:theme xmlns:a="http://schemas.openxmlformats.org/drawingml/2006/main" name="Slice">
  <a:themeElements>
    <a:clrScheme name="Slice">
      <a:dk1>
        <a:sysClr val="windowText" lastClr="000000"/>
      </a:dk1>
      <a:lt1>
        <a:sysClr val="window" lastClr="FFFFFF"/>
      </a:lt1>
      <a:dk2>
        <a:srgbClr val="D06F1E"/>
      </a:dk2>
      <a:lt2>
        <a:srgbClr val="F0BE21"/>
      </a:lt2>
      <a:accent1>
        <a:srgbClr val="760603"/>
      </a:accent1>
      <a:accent2>
        <a:srgbClr val="9F761A"/>
      </a:accent2>
      <a:accent3>
        <a:srgbClr val="92A200"/>
      </a:accent3>
      <a:accent4>
        <a:srgbClr val="4AA157"/>
      </a:accent4>
      <a:accent5>
        <a:srgbClr val="46788D"/>
      </a:accent5>
      <a:accent6>
        <a:srgbClr val="A848A8"/>
      </a:accent6>
      <a:hlink>
        <a:srgbClr val="460402"/>
      </a:hlink>
      <a:folHlink>
        <a:srgbClr val="991111"/>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162000"/>
                <a:satMod val="200000"/>
                <a:lumMod val="124000"/>
              </a:schemeClr>
            </a:gs>
            <a:gs pos="100000">
              <a:schemeClr val="phClr">
                <a:shade val="96000"/>
                <a:hueMod val="88000"/>
                <a:satMod val="220000"/>
                <a:lumMod val="82000"/>
              </a:schemeClr>
            </a:gs>
          </a:gsLst>
          <a:lin ang="6120000" scaled="1"/>
        </a:gradFill>
        <a:gradFill rotWithShape="1">
          <a:gsLst>
            <a:gs pos="0">
              <a:schemeClr val="phClr">
                <a:tint val="97000"/>
                <a:hueMod val="142000"/>
                <a:satMod val="200000"/>
                <a:lumMod val="118000"/>
              </a:schemeClr>
            </a:gs>
            <a:gs pos="100000">
              <a:schemeClr val="phClr">
                <a:shade val="92000"/>
                <a:hueMod val="22000"/>
                <a:satMod val="220000"/>
                <a:lumMod val="62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282EB108-EDE6-4B8E-957B-D4A69BF580EA}"/>
    </a:ext>
  </a:extLst>
</a:theme>
</file>

<file path=docProps/app.xml><?xml version="1.0" encoding="utf-8"?>
<Properties xmlns="http://schemas.openxmlformats.org/officeDocument/2006/extended-properties" xmlns:vt="http://schemas.openxmlformats.org/officeDocument/2006/docPropsVTypes">
  <Template>Slice</Template>
  <TotalTime>1622</TotalTime>
  <Words>535</Words>
  <Application>Microsoft Office PowerPoint</Application>
  <PresentationFormat>Widescreen</PresentationFormat>
  <Paragraphs>40</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Century Gothic</vt:lpstr>
      <vt:lpstr>Times New Roman</vt:lpstr>
      <vt:lpstr>Wingdings 3</vt:lpstr>
      <vt:lpstr>Slice</vt:lpstr>
      <vt:lpstr>Updates in Musculoskeletal Imaging  January 23, 2025    </vt:lpstr>
      <vt:lpstr>accreditation overview</vt:lpstr>
      <vt:lpstr>accreditation overview</vt:lpstr>
      <vt:lpstr>accreditation overview</vt:lpstr>
      <vt:lpstr>accreditation overview</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CME overview</dc:title>
  <dc:creator>User2</dc:creator>
  <cp:lastModifiedBy>Brian Mozelak</cp:lastModifiedBy>
  <cp:revision>84</cp:revision>
  <dcterms:created xsi:type="dcterms:W3CDTF">2018-04-02T15:05:34Z</dcterms:created>
  <dcterms:modified xsi:type="dcterms:W3CDTF">2025-01-16T20:55:45Z</dcterms:modified>
</cp:coreProperties>
</file>